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63" r:id="rId5"/>
    <p:sldId id="256" r:id="rId6"/>
    <p:sldId id="257" r:id="rId7"/>
    <p:sldId id="262" r:id="rId8"/>
    <p:sldId id="259" r:id="rId9"/>
    <p:sldId id="260" r:id="rId10"/>
    <p:sldId id="261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84E62C-89A6-4B1C-9EA1-41F205C12FE4}">
          <p14:sldIdLst>
            <p14:sldId id="263"/>
          </p14:sldIdLst>
        </p14:section>
        <p14:section name="Template" id="{C77BFA29-7314-472B-BEE1-237DE8C31139}">
          <p14:sldIdLst>
            <p14:sldId id="256"/>
            <p14:sldId id="257"/>
            <p14:sldId id="262"/>
            <p14:sldId id="259"/>
            <p14:sldId id="260"/>
            <p14:sldId id="261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jesh Francis Sujan" userId="3beb5f22-d512-4041-b87f-9c60f45a092a" providerId="ADAL" clId="{A21BDED0-92E8-4DD9-8ED7-2A9CB789E071}"/>
    <pc:docChg chg="custSel modSld">
      <pc:chgData name="Sujesh Francis Sujan" userId="3beb5f22-d512-4041-b87f-9c60f45a092a" providerId="ADAL" clId="{A21BDED0-92E8-4DD9-8ED7-2A9CB789E071}" dt="2022-08-29T15:15:31.660" v="88" actId="403"/>
      <pc:docMkLst>
        <pc:docMk/>
      </pc:docMkLst>
      <pc:sldChg chg="modSp mod">
        <pc:chgData name="Sujesh Francis Sujan" userId="3beb5f22-d512-4041-b87f-9c60f45a092a" providerId="ADAL" clId="{A21BDED0-92E8-4DD9-8ED7-2A9CB789E071}" dt="2022-08-29T15:15:31.660" v="88" actId="403"/>
        <pc:sldMkLst>
          <pc:docMk/>
          <pc:sldMk cId="4271237800" sldId="263"/>
        </pc:sldMkLst>
        <pc:spChg chg="mod">
          <ac:chgData name="Sujesh Francis Sujan" userId="3beb5f22-d512-4041-b87f-9c60f45a092a" providerId="ADAL" clId="{A21BDED0-92E8-4DD9-8ED7-2A9CB789E071}" dt="2022-08-22T13:11:13.088" v="0" actId="313"/>
          <ac:spMkLst>
            <pc:docMk/>
            <pc:sldMk cId="4271237800" sldId="263"/>
            <ac:spMk id="2" creationId="{39B184BB-ABD3-B68F-EC6A-0B8400DD012C}"/>
          </ac:spMkLst>
        </pc:spChg>
        <pc:spChg chg="mod">
          <ac:chgData name="Sujesh Francis Sujan" userId="3beb5f22-d512-4041-b87f-9c60f45a092a" providerId="ADAL" clId="{A21BDED0-92E8-4DD9-8ED7-2A9CB789E071}" dt="2022-08-29T15:15:31.660" v="88" actId="403"/>
          <ac:spMkLst>
            <pc:docMk/>
            <pc:sldMk cId="4271237800" sldId="263"/>
            <ac:spMk id="3" creationId="{D2B19F3D-6132-4015-D7C0-AC74AF0818A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0B95D-D665-488E-A7BE-DCF0F2A73A76}" type="datetimeFigureOut">
              <a:rPr lang="en-GB" smtClean="0"/>
              <a:t>29/08/2022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FA1BA-52F9-4884-BD7B-67D4EA77D0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72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8D41-B362-E1CF-A5AB-644D92C0E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56A73-77E3-5838-52C8-AAF9C327F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2" descr="ECPPM: European COnferences on Product and Process Modelling">
            <a:extLst>
              <a:ext uri="{FF2B5EF4-FFF2-40B4-BE49-F238E27FC236}">
                <a16:creationId xmlns:a16="http://schemas.microsoft.com/office/drawing/2014/main" id="{6AA8F571-F406-827E-B43D-ED89B14543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326" y="0"/>
            <a:ext cx="974674" cy="14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84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BDA00-1F1B-377E-1DCB-39CC37676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1B71F-01D0-C11E-857A-F2F5F353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1280" y="6563995"/>
            <a:ext cx="136550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GB" dirty="0"/>
              <a:t>		            Presented at the 14</a:t>
            </a:r>
            <a:r>
              <a:rPr lang="en-GB" baseline="30000" dirty="0"/>
              <a:t>th</a:t>
            </a:r>
            <a:r>
              <a:rPr lang="en-GB" dirty="0"/>
              <a:t> European Conference on Product and Process Modelling, Trondheim, Norway           			</a:t>
            </a:r>
            <a:fld id="{D117D8C8-41B0-4F90-A848-BF11AEB9600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85785A5-1CB4-84CA-904A-DEDFDF845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DF111-6C28-E49C-C6DE-866744360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79CE1-E238-5EC2-EC05-8CA367751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2" descr="ECPPM: European COnferences on Product and Process Modelling">
            <a:extLst>
              <a:ext uri="{FF2B5EF4-FFF2-40B4-BE49-F238E27FC236}">
                <a16:creationId xmlns:a16="http://schemas.microsoft.com/office/drawing/2014/main" id="{8A38E164-998B-222D-35D3-246681C40B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143" y="7072"/>
            <a:ext cx="820857" cy="126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1D2204D-4D9A-A636-3A45-8F7E08F0B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0"/>
            <a:ext cx="609600" cy="365125"/>
          </a:xfrm>
          <a:prstGeom prst="rect">
            <a:avLst/>
          </a:prstGeom>
        </p:spPr>
        <p:txBody>
          <a:bodyPr/>
          <a:lstStyle/>
          <a:p>
            <a:fld id="{D117D8C8-41B0-4F90-A848-BF11AEB960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56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ntnu-my.sharepoint.com/:f:/g/personal/ssujeshs_ntnu_no/EuLZYwDl9DtDoeJQdbXZFu0BkVo6SR6E6kAxs_0bcD0NC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84BB-ABD3-B68F-EC6A-0B8400DD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5" y="94537"/>
            <a:ext cx="10515600" cy="1325563"/>
          </a:xfrm>
        </p:spPr>
        <p:txBody>
          <a:bodyPr/>
          <a:lstStyle/>
          <a:p>
            <a:r>
              <a:rPr lang="en-GB" dirty="0"/>
              <a:t>Guidelines/Dos and Don'ts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19F3D-6132-4015-D7C0-AC74AF081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5" y="951722"/>
            <a:ext cx="12428376" cy="59062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Timing – </a:t>
            </a:r>
            <a:r>
              <a:rPr lang="en-GB" b="1" dirty="0"/>
              <a:t>10 minutes for presentation, 5 minutes for questions/discussion</a:t>
            </a:r>
          </a:p>
          <a:p>
            <a:pPr marL="0" indent="0">
              <a:buNone/>
            </a:pPr>
            <a:r>
              <a:rPr lang="en-GB" b="1" dirty="0"/>
              <a:t>	</a:t>
            </a:r>
          </a:p>
          <a:p>
            <a:pPr marL="0" indent="0">
              <a:buNone/>
            </a:pPr>
            <a:r>
              <a:rPr lang="en-GB" b="1" dirty="0"/>
              <a:t>	K</a:t>
            </a:r>
            <a:r>
              <a:rPr lang="en-GB" dirty="0"/>
              <a:t>eep </a:t>
            </a:r>
            <a:r>
              <a:rPr lang="en-GB" b="1" dirty="0"/>
              <a:t>I</a:t>
            </a:r>
            <a:r>
              <a:rPr lang="en-GB" dirty="0"/>
              <a:t>t </a:t>
            </a:r>
            <a:r>
              <a:rPr lang="en-GB" b="1" dirty="0"/>
              <a:t>S</a:t>
            </a:r>
            <a:r>
              <a:rPr lang="en-GB" dirty="0"/>
              <a:t>hort and </a:t>
            </a:r>
            <a:r>
              <a:rPr lang="en-GB" b="1" dirty="0"/>
              <a:t>S</a:t>
            </a:r>
            <a:r>
              <a:rPr lang="en-GB" dirty="0"/>
              <a:t>harp!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Dos and Don'ts:</a:t>
            </a:r>
          </a:p>
          <a:p>
            <a:pPr>
              <a:buFontTx/>
              <a:buChar char="-"/>
            </a:pPr>
            <a:r>
              <a:rPr lang="en-GB" sz="3500" b="1" dirty="0">
                <a:solidFill>
                  <a:srgbClr val="7030A0"/>
                </a:solidFill>
              </a:rPr>
              <a:t>TELL</a:t>
            </a:r>
            <a:r>
              <a:rPr lang="en-GB" sz="3500" dirty="0">
                <a:solidFill>
                  <a:srgbClr val="7030A0"/>
                </a:solidFill>
              </a:rPr>
              <a:t> a </a:t>
            </a:r>
            <a:r>
              <a:rPr lang="en-GB" sz="3500" b="1" dirty="0">
                <a:solidFill>
                  <a:srgbClr val="7030A0"/>
                </a:solidFill>
              </a:rPr>
              <a:t>STORY – MOTIVATE </a:t>
            </a:r>
            <a:r>
              <a:rPr lang="en-GB" sz="3500" dirty="0">
                <a:solidFill>
                  <a:srgbClr val="7030A0"/>
                </a:solidFill>
              </a:rPr>
              <a:t>the audience to </a:t>
            </a:r>
            <a:r>
              <a:rPr lang="en-GB" sz="3500" b="1" dirty="0">
                <a:solidFill>
                  <a:srgbClr val="7030A0"/>
                </a:solidFill>
              </a:rPr>
              <a:t>READ </a:t>
            </a:r>
            <a:r>
              <a:rPr lang="en-GB" sz="3500" dirty="0">
                <a:solidFill>
                  <a:srgbClr val="7030A0"/>
                </a:solidFill>
              </a:rPr>
              <a:t>your paper</a:t>
            </a:r>
          </a:p>
          <a:p>
            <a:pPr>
              <a:buFontTx/>
              <a:buChar char="-"/>
            </a:pPr>
            <a:r>
              <a:rPr lang="en-GB" b="1" dirty="0"/>
              <a:t>AVOID copying the academic structure in your paper</a:t>
            </a:r>
          </a:p>
          <a:p>
            <a:pPr>
              <a:buFontTx/>
              <a:buChar char="-"/>
            </a:pPr>
            <a:r>
              <a:rPr lang="en-GB" b="1" dirty="0"/>
              <a:t>Maintain eye contact </a:t>
            </a:r>
            <a:r>
              <a:rPr lang="en-GB" dirty="0"/>
              <a:t>with your audience - </a:t>
            </a:r>
            <a:r>
              <a:rPr lang="en-GB" b="1" dirty="0"/>
              <a:t>avoid having a lot of text that you have to read! ;) </a:t>
            </a:r>
            <a:endParaRPr lang="en-GB" dirty="0"/>
          </a:p>
          <a:p>
            <a:pPr>
              <a:buFontTx/>
              <a:buChar char="-"/>
            </a:pPr>
            <a:r>
              <a:rPr lang="en-GB" sz="3900" b="1" dirty="0"/>
              <a:t>LESS</a:t>
            </a:r>
            <a:r>
              <a:rPr lang="en-GB" b="1" dirty="0"/>
              <a:t> is </a:t>
            </a:r>
            <a:r>
              <a:rPr lang="en-GB" sz="1500" b="1" dirty="0"/>
              <a:t>MORE</a:t>
            </a:r>
            <a:r>
              <a:rPr lang="en-GB" b="1" dirty="0"/>
              <a:t>  - </a:t>
            </a:r>
            <a:r>
              <a:rPr lang="en-GB" dirty="0"/>
              <a:t>less</a:t>
            </a:r>
            <a:r>
              <a:rPr lang="en-GB" b="1" dirty="0"/>
              <a:t> </a:t>
            </a:r>
            <a:r>
              <a:rPr lang="en-GB" dirty="0"/>
              <a:t>content, easier to remember main points!</a:t>
            </a:r>
          </a:p>
          <a:p>
            <a:pPr>
              <a:buFontTx/>
              <a:buChar char="-"/>
            </a:pPr>
            <a:r>
              <a:rPr lang="en-GB" dirty="0"/>
              <a:t>Use more </a:t>
            </a:r>
            <a:r>
              <a:rPr lang="en-GB" b="1" dirty="0"/>
              <a:t>Illustrations, diagrams etc</a:t>
            </a:r>
            <a:r>
              <a:rPr lang="en-GB" dirty="0"/>
              <a:t>. </a:t>
            </a:r>
          </a:p>
          <a:p>
            <a:pPr>
              <a:buFontTx/>
              <a:buChar char="-"/>
            </a:pPr>
            <a:r>
              <a:rPr lang="en-GB" dirty="0"/>
              <a:t>Text: Use </a:t>
            </a:r>
            <a:r>
              <a:rPr lang="en-GB" b="1" dirty="0"/>
              <a:t>Bullet points </a:t>
            </a:r>
          </a:p>
          <a:p>
            <a:pPr>
              <a:buFontTx/>
              <a:buChar char="-"/>
            </a:pPr>
            <a:r>
              <a:rPr lang="en-GB" dirty="0"/>
              <a:t>Good practice to have </a:t>
            </a:r>
            <a:r>
              <a:rPr lang="en-GB" b="1" dirty="0"/>
              <a:t>additional slides for answering questions.</a:t>
            </a:r>
            <a:endParaRPr lang="en-GB" b="1" dirty="0">
              <a:solidFill>
                <a:schemeClr val="accent6"/>
              </a:solidFill>
            </a:endParaRPr>
          </a:p>
          <a:p>
            <a:pPr>
              <a:buFontTx/>
              <a:buChar char="-"/>
            </a:pPr>
            <a:endParaRPr lang="en-GB" b="1" dirty="0"/>
          </a:p>
          <a:p>
            <a:pPr marL="0" indent="0">
              <a:buNone/>
            </a:pPr>
            <a:r>
              <a:rPr lang="en-GB" sz="4000" b="1" dirty="0">
                <a:solidFill>
                  <a:srgbClr val="00B050"/>
                </a:solidFill>
              </a:rPr>
              <a:t>Upload your presentation slides to </a:t>
            </a:r>
            <a:r>
              <a:rPr lang="en-GB" sz="4000" dirty="0">
                <a:hlinkClick r:id="rId2"/>
              </a:rPr>
              <a:t>ECPPM Presentations</a:t>
            </a:r>
            <a:r>
              <a:rPr lang="en-GB" sz="4000" dirty="0"/>
              <a:t> </a:t>
            </a:r>
            <a:r>
              <a:rPr lang="en-GB" sz="4000" b="1" dirty="0">
                <a:solidFill>
                  <a:srgbClr val="00B050"/>
                </a:solidFill>
              </a:rPr>
              <a:t>before the conference. </a:t>
            </a:r>
          </a:p>
          <a:p>
            <a:pPr>
              <a:buFontTx/>
              <a:buChar char="-"/>
            </a:pPr>
            <a:endParaRPr lang="en-GB" b="1" dirty="0"/>
          </a:p>
          <a:p>
            <a:pPr>
              <a:buFontTx/>
              <a:buChar char="-"/>
            </a:pPr>
            <a:endParaRPr lang="en-GB" b="1" dirty="0"/>
          </a:p>
          <a:p>
            <a:pPr marL="0" indent="0">
              <a:buNone/>
            </a:pPr>
            <a:r>
              <a:rPr lang="en-GB" sz="1300" b="1" dirty="0"/>
              <a:t>Remember to delete this slide before your presentation </a:t>
            </a:r>
            <a:r>
              <a:rPr lang="en-GB" sz="1900" b="1" dirty="0">
                <a:sym typeface="Wingdings" panose="05000000000000000000" pitchFamily="2" charset="2"/>
              </a:rPr>
              <a:t></a:t>
            </a:r>
            <a:endParaRPr lang="en-GB" sz="1900" b="1" dirty="0"/>
          </a:p>
          <a:p>
            <a:pPr>
              <a:buFontTx/>
              <a:buChar char="-"/>
            </a:pPr>
            <a:endParaRPr lang="en-GB" b="1" dirty="0">
              <a:solidFill>
                <a:schemeClr val="accent6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4F76D5-57FB-B56A-BE5B-06BE14A4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D8C8-41B0-4F90-A848-BF11AEB9600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23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85A5D-1ABC-1CAE-5A47-99E14CC513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&lt;TITLE OF YOUR PAPER&gt;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AAE31-FA6F-269F-D72D-3EE870328E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&lt;Presenting Author&gt;</a:t>
            </a:r>
          </a:p>
          <a:p>
            <a:r>
              <a:rPr lang="en-GB" dirty="0"/>
              <a:t>&lt;Affiliation&gt;</a:t>
            </a:r>
          </a:p>
          <a:p>
            <a:endParaRPr lang="en-GB" dirty="0"/>
          </a:p>
        </p:txBody>
      </p:sp>
      <p:pic>
        <p:nvPicPr>
          <p:cNvPr id="5" name="Picture 4" descr="An aerial view of a city&#10;&#10;Description automatically generated">
            <a:extLst>
              <a:ext uri="{FF2B5EF4-FFF2-40B4-BE49-F238E27FC236}">
                <a16:creationId xmlns:a16="http://schemas.microsoft.com/office/drawing/2014/main" id="{0B5D2947-4819-7E8C-F5EC-E6AE78DB6D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34"/>
          <a:stretch/>
        </p:blipFill>
        <p:spPr>
          <a:xfrm>
            <a:off x="-16172" y="0"/>
            <a:ext cx="12224344" cy="25853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D97828-92FE-97F5-C121-C6141D65AE9D}"/>
              </a:ext>
            </a:extLst>
          </p:cNvPr>
          <p:cNvSpPr/>
          <p:nvPr/>
        </p:nvSpPr>
        <p:spPr>
          <a:xfrm>
            <a:off x="8345424" y="3541880"/>
            <a:ext cx="1456944" cy="1341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&lt;your photo&gt;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2CACAE-9832-845E-CEDF-E53263658949}"/>
              </a:ext>
            </a:extLst>
          </p:cNvPr>
          <p:cNvSpPr txBox="1"/>
          <p:nvPr/>
        </p:nvSpPr>
        <p:spPr>
          <a:xfrm>
            <a:off x="-76593" y="-1"/>
            <a:ext cx="12284765" cy="2708434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14TH EUROPEAN CONFERENCE ON PRODUCT AND PROCESS MODELLING</a:t>
            </a:r>
          </a:p>
          <a:p>
            <a:r>
              <a:rPr lang="en-GB" sz="2000" b="1" dirty="0"/>
              <a:t>TRONDHEIM, NORWAY</a:t>
            </a:r>
          </a:p>
          <a:p>
            <a:r>
              <a:rPr lang="en-GB" sz="2000" b="1" dirty="0"/>
              <a:t>14 to 16 SEP. 2022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sz="2800" b="1" dirty="0">
              <a:solidFill>
                <a:schemeClr val="bg1"/>
              </a:solidFill>
            </a:endParaRPr>
          </a:p>
          <a:p>
            <a:endParaRPr lang="en-GB" sz="2800" b="1" dirty="0">
              <a:solidFill>
                <a:schemeClr val="bg1"/>
              </a:solidFill>
            </a:endParaRPr>
          </a:p>
          <a:p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3C7E50-5987-114E-49C0-61F3676FAA13}"/>
              </a:ext>
            </a:extLst>
          </p:cNvPr>
          <p:cNvSpPr/>
          <p:nvPr/>
        </p:nvSpPr>
        <p:spPr>
          <a:xfrm>
            <a:off x="2143407" y="3570121"/>
            <a:ext cx="1456944" cy="1341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&lt;your LinkedIn QR code&gt;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06521A-626F-20DA-E0EF-F7439320BBA3}"/>
              </a:ext>
            </a:extLst>
          </p:cNvPr>
          <p:cNvSpPr txBox="1"/>
          <p:nvPr/>
        </p:nvSpPr>
        <p:spPr>
          <a:xfrm>
            <a:off x="0" y="6545629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Presented at the 14</a:t>
            </a:r>
            <a:r>
              <a:rPr lang="en-GB" sz="1400" baseline="30000" dirty="0"/>
              <a:t>th</a:t>
            </a:r>
            <a:r>
              <a:rPr lang="en-GB" sz="1400" dirty="0"/>
              <a:t> European Conference on Product and Process Modelling, Trondheim, Norway </a:t>
            </a:r>
          </a:p>
        </p:txBody>
      </p:sp>
      <p:pic>
        <p:nvPicPr>
          <p:cNvPr id="16" name="Picture 2" descr="ECPPM: European COnferences on Product and Process Modelling">
            <a:extLst>
              <a:ext uri="{FF2B5EF4-FFF2-40B4-BE49-F238E27FC236}">
                <a16:creationId xmlns:a16="http://schemas.microsoft.com/office/drawing/2014/main" id="{66135077-780F-8A52-B13B-F0D353A78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048616"/>
            <a:ext cx="974674" cy="14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01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9AA85-D8BD-2F3A-A225-65407EDE0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Who was involved in the research? </a:t>
            </a:r>
          </a:p>
          <a:p>
            <a:r>
              <a:rPr lang="en-GB" dirty="0"/>
              <a:t>Is it part of Grant funded research? PhD project? Postdoc? </a:t>
            </a:r>
          </a:p>
          <a:p>
            <a:r>
              <a:rPr lang="en-GB" dirty="0"/>
              <a:t>Tell the audience about your team, supervisors, university/company +++</a:t>
            </a:r>
          </a:p>
          <a:p>
            <a:r>
              <a:rPr lang="en-GB" dirty="0"/>
              <a:t>Multi-disciplinarity? Which disciplines were your co-authors from?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8D08B8C-E25C-8453-D3D1-30D213202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D8C8-41B0-4F90-A848-BF11AEB96007}" type="slidenum">
              <a:rPr lang="en-GB" smtClean="0"/>
              <a:t>3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1BB47-48AF-6148-012F-84AC7F6F5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WHO</a:t>
            </a:r>
            <a:r>
              <a:rPr lang="en-GB" dirty="0"/>
              <a:t> - The team – Who you are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794395-289D-C8C5-482B-AAD7B5684524}"/>
              </a:ext>
            </a:extLst>
          </p:cNvPr>
          <p:cNvSpPr txBox="1"/>
          <p:nvPr/>
        </p:nvSpPr>
        <p:spPr>
          <a:xfrm>
            <a:off x="0" y="6545629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Presented at the 14</a:t>
            </a:r>
            <a:r>
              <a:rPr lang="en-GB" sz="1400" baseline="30000" dirty="0"/>
              <a:t>th</a:t>
            </a:r>
            <a:r>
              <a:rPr lang="en-GB" sz="1400" dirty="0"/>
              <a:t> European Conference on Product and Process Modelling, Trondheim, Norway </a:t>
            </a:r>
          </a:p>
        </p:txBody>
      </p:sp>
    </p:spTree>
    <p:extLst>
      <p:ext uri="{BB962C8B-B14F-4D97-AF65-F5344CB8AC3E}">
        <p14:creationId xmlns:p14="http://schemas.microsoft.com/office/powerpoint/2010/main" val="1201948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47DA5-D976-D410-4F06-1030D03A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/>
              <a:t>WHY</a:t>
            </a:r>
            <a:r>
              <a:rPr lang="en-GB" dirty="0"/>
              <a:t> is this problem worth solving?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80C69-0387-6BBA-E511-110F7D995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WHO</a:t>
            </a:r>
            <a:r>
              <a:rPr lang="en-GB" dirty="0"/>
              <a:t> does the problem affect? </a:t>
            </a:r>
          </a:p>
          <a:p>
            <a:r>
              <a:rPr lang="en-GB" b="1" dirty="0"/>
              <a:t>How big </a:t>
            </a:r>
            <a:r>
              <a:rPr lang="en-GB" dirty="0"/>
              <a:t>is the problem?</a:t>
            </a:r>
          </a:p>
          <a:p>
            <a:r>
              <a:rPr lang="en-GB" sz="1800" dirty="0"/>
              <a:t>Give the audience a background of the problem – </a:t>
            </a:r>
            <a:r>
              <a:rPr lang="en-GB" sz="1800" dirty="0">
                <a:solidFill>
                  <a:srgbClr val="7030A0"/>
                </a:solidFill>
              </a:rPr>
              <a:t>WHAT IS THE BIG PICTURE?</a:t>
            </a:r>
          </a:p>
          <a:p>
            <a:r>
              <a:rPr lang="en-GB" sz="1800" dirty="0"/>
              <a:t>Consider using metaphors </a:t>
            </a:r>
          </a:p>
          <a:p>
            <a:r>
              <a:rPr lang="en-GB" sz="2400" dirty="0"/>
              <a:t>Pinpoint WHY </a:t>
            </a:r>
          </a:p>
          <a:p>
            <a:pPr lvl="1"/>
            <a:r>
              <a:rPr lang="en-GB" sz="2000" dirty="0"/>
              <a:t>What is the consequence of NOT solving this problem? 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Create a sense of urgency</a:t>
            </a:r>
          </a:p>
          <a:p>
            <a:r>
              <a:rPr lang="en-GB" sz="2400" dirty="0"/>
              <a:t>Highlight the </a:t>
            </a:r>
            <a:r>
              <a:rPr lang="en-GB" sz="2400" b="1" dirty="0"/>
              <a:t>contributions to practice or theory</a:t>
            </a:r>
            <a:r>
              <a:rPr lang="en-GB" sz="2400" dirty="0"/>
              <a:t> if this problem is solved</a:t>
            </a:r>
            <a:r>
              <a:rPr lang="en-GB" sz="3200" dirty="0"/>
              <a:t> </a:t>
            </a:r>
          </a:p>
          <a:p>
            <a:r>
              <a:rPr lang="en-GB" sz="2400" dirty="0">
                <a:solidFill>
                  <a:schemeClr val="accent6"/>
                </a:solidFill>
              </a:rPr>
              <a:t>Who would </a:t>
            </a:r>
            <a:r>
              <a:rPr lang="en-GB" sz="2400" b="1" dirty="0">
                <a:solidFill>
                  <a:schemeClr val="accent6"/>
                </a:solidFill>
              </a:rPr>
              <a:t>BENEFIT</a:t>
            </a:r>
            <a:r>
              <a:rPr lang="en-GB" sz="2400" dirty="0">
                <a:solidFill>
                  <a:schemeClr val="accent6"/>
                </a:solidFill>
              </a:rPr>
              <a:t>?</a:t>
            </a:r>
            <a:endParaRPr lang="en-GB" sz="2000" dirty="0">
              <a:solidFill>
                <a:schemeClr val="accent6"/>
              </a:solidFill>
            </a:endParaRPr>
          </a:p>
          <a:p>
            <a:pPr lvl="1"/>
            <a:endParaRPr lang="en-GB" sz="20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6AC88F1-D47B-4B8B-E06E-86DFC3869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D8C8-41B0-4F90-A848-BF11AEB96007}" type="slidenum">
              <a:rPr lang="en-GB" smtClean="0"/>
              <a:t>4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42A799-8E8B-7523-39C3-81B4306D1E33}"/>
              </a:ext>
            </a:extLst>
          </p:cNvPr>
          <p:cNvSpPr txBox="1"/>
          <p:nvPr/>
        </p:nvSpPr>
        <p:spPr>
          <a:xfrm>
            <a:off x="0" y="6545629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Presented at the 14</a:t>
            </a:r>
            <a:r>
              <a:rPr lang="en-GB" sz="1400" baseline="30000" dirty="0"/>
              <a:t>th</a:t>
            </a:r>
            <a:r>
              <a:rPr lang="en-GB" sz="1400" dirty="0"/>
              <a:t> European Conference on Product and Process Modelling, Trondheim, Norway </a:t>
            </a:r>
          </a:p>
        </p:txBody>
      </p:sp>
    </p:spTree>
    <p:extLst>
      <p:ext uri="{BB962C8B-B14F-4D97-AF65-F5344CB8AC3E}">
        <p14:creationId xmlns:p14="http://schemas.microsoft.com/office/powerpoint/2010/main" val="422400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CE203-2624-42C5-414E-B2FA335DD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/>
              <a:t>HOW</a:t>
            </a:r>
            <a:r>
              <a:rPr lang="en-GB" dirty="0"/>
              <a:t> did you develop a solution or study the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00F65-8067-B56E-9AF9-72E76181D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Your methodology </a:t>
            </a:r>
          </a:p>
          <a:p>
            <a:r>
              <a:rPr lang="en-GB" dirty="0"/>
              <a:t>How you developed the research</a:t>
            </a:r>
          </a:p>
          <a:p>
            <a:r>
              <a:rPr lang="en-GB" dirty="0"/>
              <a:t>Validation </a:t>
            </a:r>
          </a:p>
          <a:p>
            <a:r>
              <a:rPr lang="en-GB" dirty="0"/>
              <a:t>Limitations the audience should consider when considering your results/findings/concept/contribution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DEF3103-3556-C240-DBF0-032DF365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D8C8-41B0-4F90-A848-BF11AEB96007}" type="slidenum">
              <a:rPr lang="en-GB" smtClean="0"/>
              <a:t>5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A7790-EE99-6A5B-4653-0F25D2A46618}"/>
              </a:ext>
            </a:extLst>
          </p:cNvPr>
          <p:cNvSpPr txBox="1"/>
          <p:nvPr/>
        </p:nvSpPr>
        <p:spPr>
          <a:xfrm>
            <a:off x="0" y="6545629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Presented at the 14</a:t>
            </a:r>
            <a:r>
              <a:rPr lang="en-GB" sz="1400" baseline="30000" dirty="0"/>
              <a:t>th</a:t>
            </a:r>
            <a:r>
              <a:rPr lang="en-GB" sz="1400" dirty="0"/>
              <a:t> European Conference on Product and Process Modelling, Trondheim, Norway </a:t>
            </a:r>
          </a:p>
        </p:txBody>
      </p:sp>
    </p:spTree>
    <p:extLst>
      <p:ext uri="{BB962C8B-B14F-4D97-AF65-F5344CB8AC3E}">
        <p14:creationId xmlns:p14="http://schemas.microsoft.com/office/powerpoint/2010/main" val="9121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D0A0C-9514-429D-FC57-B41F3E1A6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/>
              <a:t>WHAT did you find?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8AC44-46CB-33E3-CC7C-E5FAE8265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Main Results/Key Findings</a:t>
            </a:r>
          </a:p>
          <a:p>
            <a:r>
              <a:rPr lang="en-GB" dirty="0"/>
              <a:t>Figures/diagrams/GIFs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2306CCD-BAB6-41CA-1689-99DDFCFA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D8C8-41B0-4F90-A848-BF11AEB96007}" type="slidenum">
              <a:rPr lang="en-GB" smtClean="0"/>
              <a:t>6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61DD4C-6930-C0C6-362E-5796D3BEE841}"/>
              </a:ext>
            </a:extLst>
          </p:cNvPr>
          <p:cNvSpPr txBox="1"/>
          <p:nvPr/>
        </p:nvSpPr>
        <p:spPr>
          <a:xfrm>
            <a:off x="0" y="6545629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Presented at the 14</a:t>
            </a:r>
            <a:r>
              <a:rPr lang="en-GB" sz="1400" baseline="30000" dirty="0"/>
              <a:t>th</a:t>
            </a:r>
            <a:r>
              <a:rPr lang="en-GB" sz="1400" dirty="0"/>
              <a:t> European Conference on Product and Process Modelling, Trondheim, Norway </a:t>
            </a:r>
          </a:p>
        </p:txBody>
      </p:sp>
    </p:spTree>
    <p:extLst>
      <p:ext uri="{BB962C8B-B14F-4D97-AF65-F5344CB8AC3E}">
        <p14:creationId xmlns:p14="http://schemas.microsoft.com/office/powerpoint/2010/main" val="35737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59A58-9AE6-2F6E-EACB-CB635059A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/>
              <a:t>SO WHAT </a:t>
            </a:r>
            <a:r>
              <a:rPr lang="en-GB" dirty="0"/>
              <a:t>does this really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5B125-EA27-827D-9F2F-8F536D8B6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IMPACT – Contribution to theory/research/industry</a:t>
            </a:r>
          </a:p>
          <a:p>
            <a:r>
              <a:rPr lang="en-GB" dirty="0"/>
              <a:t>Discussion – what did your results mean? </a:t>
            </a:r>
          </a:p>
          <a:p>
            <a:pPr marL="0" indent="0">
              <a:buNone/>
            </a:pPr>
            <a:r>
              <a:rPr lang="en-GB" dirty="0"/>
              <a:t>OR</a:t>
            </a:r>
          </a:p>
          <a:p>
            <a:r>
              <a:rPr lang="en-GB" dirty="0"/>
              <a:t>What does the contribution you developed really do? </a:t>
            </a:r>
          </a:p>
          <a:p>
            <a:endParaRPr lang="en-GB" dirty="0"/>
          </a:p>
          <a:p>
            <a:r>
              <a:rPr lang="en-GB" dirty="0"/>
              <a:t>Connect the contribution back to the bigger picture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33B4F3D-2CB0-4222-75B1-9C4135DF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D8C8-41B0-4F90-A848-BF11AEB96007}" type="slidenum">
              <a:rPr lang="en-GB" smtClean="0"/>
              <a:t>7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FF045-3260-83B2-E904-80BABC339CE3}"/>
              </a:ext>
            </a:extLst>
          </p:cNvPr>
          <p:cNvSpPr txBox="1"/>
          <p:nvPr/>
        </p:nvSpPr>
        <p:spPr>
          <a:xfrm>
            <a:off x="0" y="6545629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Presented at the 14</a:t>
            </a:r>
            <a:r>
              <a:rPr lang="en-GB" sz="1400" baseline="30000" dirty="0"/>
              <a:t>th</a:t>
            </a:r>
            <a:r>
              <a:rPr lang="en-GB" sz="1400" dirty="0"/>
              <a:t> European Conference on Product and Process Modelling, Trondheim, Norway </a:t>
            </a:r>
          </a:p>
        </p:txBody>
      </p:sp>
    </p:spTree>
    <p:extLst>
      <p:ext uri="{BB962C8B-B14F-4D97-AF65-F5344CB8AC3E}">
        <p14:creationId xmlns:p14="http://schemas.microsoft.com/office/powerpoint/2010/main" val="490564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F9AEE-8B64-668A-A735-2291AFA76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/>
              <a:t>YOUR LEGACY</a:t>
            </a:r>
            <a:r>
              <a:rPr lang="en-GB" dirty="0"/>
              <a:t> -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35336-B855-E524-98F2-734D5F4C6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Leave the audience with </a:t>
            </a:r>
            <a:r>
              <a:rPr lang="en-GB" b="1" dirty="0"/>
              <a:t>something they should remember</a:t>
            </a:r>
          </a:p>
          <a:p>
            <a:r>
              <a:rPr lang="en-GB" dirty="0"/>
              <a:t>How is this research going to further develop? </a:t>
            </a:r>
          </a:p>
          <a:p>
            <a:r>
              <a:rPr lang="en-GB" dirty="0"/>
              <a:t>Are you looking for people to collaborate with? What skill sets are you looking for? </a:t>
            </a:r>
          </a:p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BE8D375-3D83-FC11-A954-CE8CD813C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D8C8-41B0-4F90-A848-BF11AEB96007}" type="slidenum">
              <a:rPr lang="en-GB" smtClean="0"/>
              <a:t>8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125DA-20E2-190D-4668-D0914A6F9015}"/>
              </a:ext>
            </a:extLst>
          </p:cNvPr>
          <p:cNvSpPr txBox="1"/>
          <p:nvPr/>
        </p:nvSpPr>
        <p:spPr>
          <a:xfrm>
            <a:off x="0" y="6545629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Presented at the 14</a:t>
            </a:r>
            <a:r>
              <a:rPr lang="en-GB" sz="1400" baseline="30000" dirty="0"/>
              <a:t>th</a:t>
            </a:r>
            <a:r>
              <a:rPr lang="en-GB" sz="1400" dirty="0"/>
              <a:t> European Conference on Product and Process Modelling, Trondheim, Norway </a:t>
            </a:r>
          </a:p>
        </p:txBody>
      </p:sp>
    </p:spTree>
    <p:extLst>
      <p:ext uri="{BB962C8B-B14F-4D97-AF65-F5344CB8AC3E}">
        <p14:creationId xmlns:p14="http://schemas.microsoft.com/office/powerpoint/2010/main" val="1661389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2861AE-6A47-3220-A282-634FB8A06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61"/>
          <a:stretch/>
        </p:blipFill>
        <p:spPr>
          <a:xfrm>
            <a:off x="0" y="0"/>
            <a:ext cx="12240516" cy="2585323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9CD478-1ADD-21BC-3AD1-00E3D2EDEC0E}"/>
              </a:ext>
            </a:extLst>
          </p:cNvPr>
          <p:cNvSpPr/>
          <p:nvPr/>
        </p:nvSpPr>
        <p:spPr>
          <a:xfrm>
            <a:off x="8345424" y="3541880"/>
            <a:ext cx="1456944" cy="1341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&lt;your photo&gt;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B17726-7F9D-CE09-0E65-147ED0809C4D}"/>
              </a:ext>
            </a:extLst>
          </p:cNvPr>
          <p:cNvSpPr/>
          <p:nvPr/>
        </p:nvSpPr>
        <p:spPr>
          <a:xfrm>
            <a:off x="2143407" y="3570121"/>
            <a:ext cx="1456944" cy="1341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&lt;your LinkedIn QR code&gt;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EDAEA0C-0821-B90B-370A-9B51158E0112}"/>
              </a:ext>
            </a:extLst>
          </p:cNvPr>
          <p:cNvSpPr txBox="1">
            <a:spLocks/>
          </p:cNvSpPr>
          <p:nvPr/>
        </p:nvSpPr>
        <p:spPr>
          <a:xfrm>
            <a:off x="1524000" y="379419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			&lt;Presenting Author&gt;</a:t>
            </a:r>
          </a:p>
          <a:p>
            <a:pPr marL="0" indent="0">
              <a:buNone/>
            </a:pPr>
            <a:r>
              <a:rPr lang="en-GB" dirty="0"/>
              <a:t>				&lt;Affiliation&gt;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6FC8B-EE5F-5A60-D962-B331C9B9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-315007"/>
            <a:ext cx="10515600" cy="1325563"/>
          </a:xfrm>
        </p:spPr>
        <p:txBody>
          <a:bodyPr/>
          <a:lstStyle/>
          <a:p>
            <a:r>
              <a:rPr lang="en-GB" dirty="0"/>
              <a:t>Thank you – any questions?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C33873-5C73-6769-70BE-5FDA849DDFA0}"/>
              </a:ext>
            </a:extLst>
          </p:cNvPr>
          <p:cNvSpPr txBox="1">
            <a:spLocks/>
          </p:cNvSpPr>
          <p:nvPr/>
        </p:nvSpPr>
        <p:spPr>
          <a:xfrm>
            <a:off x="3129646" y="199535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&lt;TITLE OF YOUR PAPER&gt;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9D60258-D302-A6CB-5D1F-A346CD9A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D8C8-41B0-4F90-A848-BF11AEB96007}" type="slidenum">
              <a:rPr lang="en-GB" smtClean="0"/>
              <a:t>9</a:t>
            </a:fld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554A48-C619-7194-877D-ED0FCACA3F40}"/>
              </a:ext>
            </a:extLst>
          </p:cNvPr>
          <p:cNvSpPr txBox="1"/>
          <p:nvPr/>
        </p:nvSpPr>
        <p:spPr>
          <a:xfrm>
            <a:off x="0" y="6545629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Presented at the 14</a:t>
            </a:r>
            <a:r>
              <a:rPr lang="en-GB" sz="1400" baseline="30000" dirty="0"/>
              <a:t>th</a:t>
            </a:r>
            <a:r>
              <a:rPr lang="en-GB" sz="1400" dirty="0"/>
              <a:t> European Conference on Product and Process Modelling, Trondheim, Norway </a:t>
            </a:r>
          </a:p>
        </p:txBody>
      </p:sp>
    </p:spTree>
    <p:extLst>
      <p:ext uri="{BB962C8B-B14F-4D97-AF65-F5344CB8AC3E}">
        <p14:creationId xmlns:p14="http://schemas.microsoft.com/office/powerpoint/2010/main" val="1799981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2c9b25-a3fc-4290-91f6-3a669d67cb3e" xsi:nil="true"/>
    <lcf76f155ced4ddcb4097134ff3c332f xmlns="1c12a844-5bd5-4548-9efa-170e0c9b4974">
      <Terms xmlns="http://schemas.microsoft.com/office/infopath/2007/PartnerControls"/>
    </lcf76f155ced4ddcb4097134ff3c332f>
    <SharedWithUsers xmlns="ed2c9b25-a3fc-4290-91f6-3a669d67cb3e">
      <UserInfo>
        <DisplayName>Eilif Hjelseth</DisplayName>
        <AccountId>10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6C73C976D41F4DAF7081D3F9D2B934" ma:contentTypeVersion="14" ma:contentTypeDescription="Create a new document." ma:contentTypeScope="" ma:versionID="12572672a76d2ec13695463833edf48b">
  <xsd:schema xmlns:xsd="http://www.w3.org/2001/XMLSchema" xmlns:xs="http://www.w3.org/2001/XMLSchema" xmlns:p="http://schemas.microsoft.com/office/2006/metadata/properties" xmlns:ns2="1c12a844-5bd5-4548-9efa-170e0c9b4974" xmlns:ns3="ed2c9b25-a3fc-4290-91f6-3a669d67cb3e" targetNamespace="http://schemas.microsoft.com/office/2006/metadata/properties" ma:root="true" ma:fieldsID="81873afda80d1c92804af11bbca11bc9" ns2:_="" ns3:_="">
    <xsd:import namespace="1c12a844-5bd5-4548-9efa-170e0c9b4974"/>
    <xsd:import namespace="ed2c9b25-a3fc-4290-91f6-3a669d67cb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2a844-5bd5-4548-9efa-170e0c9b49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c9b25-a3fc-4290-91f6-3a669d67cb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2a094d1-ab4b-453b-8ef5-af8d0ab6d0fe}" ma:internalName="TaxCatchAll" ma:showField="CatchAllData" ma:web="ed2c9b25-a3fc-4290-91f6-3a669d67cb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8453FC-EB8F-420E-BF3B-194721D918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21643B-BE7C-4014-8B92-5E8855F0179E}">
  <ds:schemaRefs>
    <ds:schemaRef ds:uri="1c12a844-5bd5-4548-9efa-170e0c9b4974"/>
    <ds:schemaRef ds:uri="ed2c9b25-a3fc-4290-91f6-3a669d67cb3e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2BA42DB-C784-4B1E-94D3-105149FFD72B}">
  <ds:schemaRefs>
    <ds:schemaRef ds:uri="1c12a844-5bd5-4548-9efa-170e0c9b4974"/>
    <ds:schemaRef ds:uri="ed2c9b25-a3fc-4290-91f6-3a669d67cb3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579</Words>
  <Application>Microsoft Office PowerPoint</Application>
  <PresentationFormat>Widescreen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Guidelines/Dos and Don'ts  </vt:lpstr>
      <vt:lpstr>&lt;TITLE OF YOUR PAPER&gt;</vt:lpstr>
      <vt:lpstr>WHO - The team – Who you are </vt:lpstr>
      <vt:lpstr>WHY is this problem worth solving? </vt:lpstr>
      <vt:lpstr>HOW did you develop a solution or study the problem?</vt:lpstr>
      <vt:lpstr>WHAT did you find?</vt:lpstr>
      <vt:lpstr>SO WHAT does this really mean?</vt:lpstr>
      <vt:lpstr>YOUR LEGACY - Conclusion</vt:lpstr>
      <vt:lpstr>Thank you –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</dc:title>
  <dc:creator>Sujesh Francis Sujan</dc:creator>
  <cp:lastModifiedBy>Favina 2</cp:lastModifiedBy>
  <cp:revision>2</cp:revision>
  <dcterms:created xsi:type="dcterms:W3CDTF">2022-08-17T13:06:51Z</dcterms:created>
  <dcterms:modified xsi:type="dcterms:W3CDTF">2022-08-29T15:15:40Z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0x010100106C73C976D41F4DAF7081D3F9D2B934</vt:lpwstr>
  </property>
  <property fmtid="{D5CDD505-2E9C-101B-9397-08002B2CF9AE}" pid="3" name="MediaServiceImageTags">
    <vt:lpwstr/>
  </property>
</Properties>
</file>